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0"/>
  </p:notesMasterIdLst>
  <p:handoutMasterIdLst>
    <p:handoutMasterId r:id="rId21"/>
  </p:handoutMasterIdLst>
  <p:sldIdLst>
    <p:sldId id="288" r:id="rId5"/>
    <p:sldId id="260" r:id="rId6"/>
    <p:sldId id="292" r:id="rId7"/>
    <p:sldId id="299" r:id="rId8"/>
    <p:sldId id="296" r:id="rId9"/>
    <p:sldId id="259" r:id="rId10"/>
    <p:sldId id="300" r:id="rId11"/>
    <p:sldId id="297" r:id="rId12"/>
    <p:sldId id="291" r:id="rId13"/>
    <p:sldId id="301" r:id="rId14"/>
    <p:sldId id="298" r:id="rId15"/>
    <p:sldId id="302" r:id="rId16"/>
    <p:sldId id="257" r:id="rId17"/>
    <p:sldId id="261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29889-DFDD-3419-B52F-B079B0C5D858}" v="62" dt="2025-04-10T09:13:57.705"/>
    <p1510:client id="{31BA0B9D-E7B1-FE4B-2EC2-1FD2AF756A8C}" v="76" dt="2025-04-10T09:27:33.948"/>
    <p1510:client id="{6B5B162F-76D6-6BC9-1FDD-EA46E04F93ED}" v="213" dt="2025-04-11T08:21:20.039"/>
    <p1510:client id="{EEB7840D-5195-19DA-F977-E08175E64119}" v="92" dt="2025-04-11T10:56:43.512"/>
  </p1510:revLst>
</p1510:revInfo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3529" autoAdjust="0"/>
  </p:normalViewPr>
  <p:slideViewPr>
    <p:cSldViewPr snapToGrid="0" snapToObjects="1">
      <p:cViewPr varScale="1">
        <p:scale>
          <a:sx n="69" d="100"/>
          <a:sy n="69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Bemutatónk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során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projekt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koncepciójáról</a:t>
            </a:r>
            <a:r>
              <a:rPr lang="en-US" dirty="0">
                <a:ea typeface="Calibri"/>
                <a:cs typeface="Calibri"/>
              </a:rPr>
              <a:t>, a </a:t>
            </a:r>
            <a:r>
              <a:rPr lang="en-US" dirty="0" err="1">
                <a:ea typeface="Calibri"/>
                <a:cs typeface="Calibri"/>
              </a:rPr>
              <a:t>projektben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lévő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feladatkörökről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tesztelésről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jövőbeli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tervezésről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fogunk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bemutatót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tartani</a:t>
            </a:r>
            <a:r>
              <a:rPr lang="en-US" dirty="0">
                <a:ea typeface="Calibri"/>
                <a:cs typeface="Calibri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9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ea typeface="Calibri"/>
                <a:cs typeface="Calibri"/>
              </a:rPr>
              <a:t>Célunk, hogy az emberek megoszthassák egymással jólbevált arcápolási és hajápolási termékeiket és rutinjukat, valamint megfigyelhessék, hogy egyes összetevők hogyan reagálnak az emberi bőrre.  Ezt a weboldalt azoknak az embereknek készítettük akiknek szükségük van arra, hogy tudják milyen összetevőket tartalmaz egy-egy termék és szívesen megosztják tapasztalataikat. Az oldalon a felhasználók </a:t>
            </a:r>
            <a:r>
              <a:rPr lang="hu-HU" dirty="0" err="1">
                <a:ea typeface="Calibri"/>
                <a:cs typeface="Calibri"/>
              </a:rPr>
              <a:t>hozzászolhatnak</a:t>
            </a:r>
            <a:r>
              <a:rPr lang="hu-HU" dirty="0">
                <a:ea typeface="Calibri"/>
                <a:cs typeface="Calibri"/>
              </a:rPr>
              <a:t> mások posztjai alá és kedvelhetik is. A könnyebb visszakeresés érdekében kedvencnek is jelölhetnek egy-egy terméket, amit később kiszeretnének próbálni.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0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0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projektet</a:t>
            </a:r>
            <a:r>
              <a:rPr lang="en-US" dirty="0"/>
              <a:t> </a:t>
            </a:r>
            <a:r>
              <a:rPr lang="en-US" dirty="0" err="1"/>
              <a:t>ketten</a:t>
            </a:r>
            <a:r>
              <a:rPr lang="en-US" dirty="0"/>
              <a:t> </a:t>
            </a:r>
            <a:r>
              <a:rPr lang="en-US" dirty="0" err="1"/>
              <a:t>valósítottuk</a:t>
            </a:r>
            <a:r>
              <a:rPr lang="en-US" dirty="0"/>
              <a:t> meg, </a:t>
            </a:r>
            <a:r>
              <a:rPr lang="en-US" dirty="0" err="1"/>
              <a:t>külön</a:t>
            </a:r>
            <a:r>
              <a:rPr lang="en-US" dirty="0"/>
              <a:t> frontend </a:t>
            </a:r>
            <a:r>
              <a:rPr lang="en-US" dirty="0" err="1"/>
              <a:t>és</a:t>
            </a:r>
            <a:r>
              <a:rPr lang="en-US" dirty="0"/>
              <a:t> backend </a:t>
            </a:r>
            <a:r>
              <a:rPr lang="en-US" dirty="0" err="1"/>
              <a:t>szerepkörben</a:t>
            </a:r>
            <a:r>
              <a:rPr lang="en-US" dirty="0"/>
              <a:t>. A </a:t>
            </a:r>
            <a:r>
              <a:rPr lang="en-US" dirty="0" err="1"/>
              <a:t>munka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 a </a:t>
            </a:r>
            <a:r>
              <a:rPr lang="en-US" dirty="0" err="1"/>
              <a:t>fejlesztést</a:t>
            </a:r>
            <a:r>
              <a:rPr lang="en-US" dirty="0"/>
              <a:t> </a:t>
            </a:r>
            <a:r>
              <a:rPr lang="en-US" dirty="0" err="1"/>
              <a:t>külön-külön</a:t>
            </a:r>
            <a:r>
              <a:rPr lang="en-US" dirty="0"/>
              <a:t> </a:t>
            </a:r>
            <a:r>
              <a:rPr lang="en-US" dirty="0" err="1"/>
              <a:t>végeztük</a:t>
            </a:r>
            <a:r>
              <a:rPr lang="en-US" dirty="0"/>
              <a:t>, de a </a:t>
            </a:r>
            <a:r>
              <a:rPr lang="en-US" dirty="0" err="1"/>
              <a:t>tervezési</a:t>
            </a:r>
            <a:r>
              <a:rPr lang="en-US" dirty="0"/>
              <a:t> </a:t>
            </a:r>
            <a:r>
              <a:rPr lang="en-US" dirty="0" err="1"/>
              <a:t>szakaszban</a:t>
            </a:r>
            <a:r>
              <a:rPr lang="en-US" dirty="0"/>
              <a:t> </a:t>
            </a:r>
            <a:r>
              <a:rPr lang="en-US" dirty="0" err="1"/>
              <a:t>közösen</a:t>
            </a:r>
            <a:r>
              <a:rPr lang="en-US" dirty="0"/>
              <a:t> </a:t>
            </a:r>
            <a:r>
              <a:rPr lang="en-US" dirty="0" err="1"/>
              <a:t>határoztuk</a:t>
            </a:r>
            <a:r>
              <a:rPr lang="en-US" dirty="0"/>
              <a:t> meg a </a:t>
            </a:r>
            <a:r>
              <a:rPr lang="en-US" dirty="0" err="1"/>
              <a:t>weboldal</a:t>
            </a:r>
            <a:r>
              <a:rPr lang="en-US" dirty="0"/>
              <a:t> </a:t>
            </a:r>
            <a:r>
              <a:rPr lang="en-US" dirty="0" err="1"/>
              <a:t>témáját</a:t>
            </a:r>
            <a:r>
              <a:rPr lang="en-US" dirty="0"/>
              <a:t>, </a:t>
            </a:r>
            <a:r>
              <a:rPr lang="en-US" dirty="0" err="1"/>
              <a:t>valamint</a:t>
            </a:r>
            <a:r>
              <a:rPr lang="en-US" dirty="0"/>
              <a:t> </a:t>
            </a:r>
            <a:r>
              <a:rPr lang="en-US" dirty="0" err="1"/>
              <a:t>együtt</a:t>
            </a:r>
            <a:r>
              <a:rPr lang="en-US" dirty="0"/>
              <a:t> </a:t>
            </a:r>
            <a:r>
              <a:rPr lang="en-US" dirty="0" err="1"/>
              <a:t>készítettük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a </a:t>
            </a:r>
            <a:r>
              <a:rPr lang="en-US" dirty="0" err="1"/>
              <a:t>drótvázat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Használt technológiák: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Backend: </a:t>
            </a:r>
            <a:r>
              <a:rPr lang="en-US" b="1" dirty="0"/>
              <a:t>Laravel 10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Frontend: </a:t>
            </a:r>
            <a:r>
              <a:rPr lang="en-US" b="1" dirty="0"/>
              <a:t>Bootstrap 5.3.3</a:t>
            </a:r>
            <a:r>
              <a:rPr lang="en-US" dirty="0"/>
              <a:t>, HTML, CSS, JavaScript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Petrik Rebeka – Frontend </a:t>
            </a:r>
            <a:r>
              <a:rPr lang="en-US" b="1" err="1"/>
              <a:t>fejlesztő</a:t>
            </a:r>
            <a:r>
              <a:rPr lang="en-US" b="1" dirty="0"/>
              <a:t>:</a:t>
            </a:r>
            <a:endParaRPr lang="en-US" b="1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A </a:t>
            </a:r>
            <a:r>
              <a:rPr lang="en-US" dirty="0" err="1"/>
              <a:t>felhasználói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 </a:t>
            </a:r>
            <a:r>
              <a:rPr lang="en-US" dirty="0" err="1"/>
              <a:t>kialakítása</a:t>
            </a:r>
            <a:r>
              <a:rPr lang="en-US" dirty="0"/>
              <a:t> Bootstrap </a:t>
            </a:r>
            <a:r>
              <a:rPr lang="en-US" dirty="0" err="1"/>
              <a:t>segítségével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Reszponzív </a:t>
            </a:r>
            <a:r>
              <a:rPr lang="en-US" dirty="0" err="1"/>
              <a:t>dizájn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vizuális</a:t>
            </a:r>
            <a:r>
              <a:rPr lang="en-US" dirty="0"/>
              <a:t> </a:t>
            </a:r>
            <a:r>
              <a:rPr lang="en-US" dirty="0" err="1"/>
              <a:t>elemek</a:t>
            </a:r>
            <a:r>
              <a:rPr lang="en-US" dirty="0"/>
              <a:t> </a:t>
            </a:r>
            <a:r>
              <a:rPr lang="en-US" dirty="0" err="1"/>
              <a:t>implementálása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Navigáció</a:t>
            </a:r>
            <a:r>
              <a:rPr lang="en-US" dirty="0"/>
              <a:t>, </a:t>
            </a:r>
            <a:r>
              <a:rPr lang="en-US" dirty="0" err="1"/>
              <a:t>űrlapok</a:t>
            </a:r>
            <a:r>
              <a:rPr lang="en-US" dirty="0"/>
              <a:t>, </a:t>
            </a:r>
            <a:r>
              <a:rPr lang="en-US" dirty="0" err="1"/>
              <a:t>komponensek</a:t>
            </a:r>
            <a:r>
              <a:rPr lang="en-US" dirty="0"/>
              <a:t> </a:t>
            </a:r>
            <a:r>
              <a:rPr lang="en-US" dirty="0" err="1"/>
              <a:t>kidolgozása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err="1"/>
              <a:t>Filák</a:t>
            </a:r>
            <a:r>
              <a:rPr lang="en-US" b="1" dirty="0"/>
              <a:t> Anita – Backend </a:t>
            </a:r>
            <a:r>
              <a:rPr lang="en-US" b="1" err="1"/>
              <a:t>fejlesztő</a:t>
            </a:r>
            <a:r>
              <a:rPr lang="en-US" b="1" dirty="0"/>
              <a:t>:</a:t>
            </a:r>
            <a:endParaRPr lang="en-US" b="1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Laravel </a:t>
            </a:r>
            <a:r>
              <a:rPr lang="en-US" dirty="0" err="1"/>
              <a:t>alapú</a:t>
            </a:r>
            <a:r>
              <a:rPr lang="en-US" dirty="0"/>
              <a:t> </a:t>
            </a:r>
            <a:r>
              <a:rPr lang="en-US" dirty="0" err="1"/>
              <a:t>szerveroldali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megvalósítása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Adatkezelés</a:t>
            </a:r>
            <a:r>
              <a:rPr lang="en-US" dirty="0"/>
              <a:t>, </a:t>
            </a:r>
            <a:r>
              <a:rPr lang="en-US" dirty="0" err="1"/>
              <a:t>validációk</a:t>
            </a:r>
            <a:r>
              <a:rPr lang="en-US" dirty="0"/>
              <a:t>, backend </a:t>
            </a:r>
            <a:r>
              <a:rPr lang="en-US" dirty="0" err="1"/>
              <a:t>funkciók</a:t>
            </a:r>
            <a:r>
              <a:rPr lang="en-US" dirty="0"/>
              <a:t> </a:t>
            </a:r>
            <a:r>
              <a:rPr lang="en-US" dirty="0" err="1"/>
              <a:t>kialakítása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Frontend </a:t>
            </a:r>
            <a:r>
              <a:rPr lang="en-US" dirty="0" err="1"/>
              <a:t>kiszolgálása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tartalommal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Közös munkarészek: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Weboldal</a:t>
            </a:r>
            <a:r>
              <a:rPr lang="en-US" dirty="0"/>
              <a:t> </a:t>
            </a:r>
            <a:r>
              <a:rPr lang="en-US" dirty="0" err="1"/>
              <a:t>témájának</a:t>
            </a:r>
            <a:r>
              <a:rPr lang="en-US" dirty="0"/>
              <a:t> </a:t>
            </a:r>
            <a:r>
              <a:rPr lang="en-US" dirty="0" err="1"/>
              <a:t>kiválasztása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Drótváz</a:t>
            </a:r>
            <a:r>
              <a:rPr lang="en-US" dirty="0"/>
              <a:t> (wireframe) </a:t>
            </a:r>
            <a:r>
              <a:rPr lang="en-US" dirty="0" err="1"/>
              <a:t>közös</a:t>
            </a:r>
            <a:r>
              <a:rPr lang="en-US" dirty="0"/>
              <a:t> </a:t>
            </a:r>
            <a:r>
              <a:rPr lang="en-US" dirty="0" err="1"/>
              <a:t>megtervezése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4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projekt frontend részéért voltam felelős a </a:t>
            </a:r>
            <a:r>
              <a:rPr lang="hu-HU" dirty="0" err="1"/>
              <a:t>Laravel</a:t>
            </a:r>
            <a:r>
              <a:rPr lang="hu-HU" dirty="0"/>
              <a:t> 10 keretrendszeren belül. A weboldal felhasználói felületét én készítettem el, </a:t>
            </a:r>
            <a:r>
              <a:rPr lang="hu-HU" dirty="0" err="1"/>
              <a:t>Blade</a:t>
            </a:r>
            <a:r>
              <a:rPr lang="hu-HU" dirty="0"/>
              <a:t> sablonmotor segítségével. A </a:t>
            </a:r>
            <a:r>
              <a:rPr lang="hu-HU" dirty="0" err="1"/>
              <a:t>Bootstrap</a:t>
            </a:r>
            <a:r>
              <a:rPr lang="hu-HU" dirty="0"/>
              <a:t> 5 CSS keretrendszert használtam a reszponzív megjelenés kialakításához. Az oldalak kinézetét a közösen meghatározott specifikációk alapján valósítottam meg, külön figyelmet fordítva arra, hogy mobilon és kisebb kijelzőkön is jól használható legyen az oldal. A designra is nagy </a:t>
            </a:r>
            <a:r>
              <a:rPr lang="hu-HU" dirty="0" err="1"/>
              <a:t>hangsújt</a:t>
            </a:r>
            <a:r>
              <a:rPr lang="hu-HU" dirty="0"/>
              <a:t> fektettem, törekedtem a szépségre a színek összehangolására valamint az animációkra is, hogy látványos legyen az oldal.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3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The administration interface allows you to manage content, users and products. Features: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Manage users and products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Moderating the comment section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2. AJAX-based like function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The like system works without reloading using AJAX, providing faster interaction. 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Goals: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Better user experience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Real-time like counter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3. Allergen management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With the involvement of an expert, a new database table will be prepared for the organization of allergens, which will enable the filtering of products by allergen.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4. Expansion of product categories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In addition to current hair and facial care products: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Makeup Products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Cleaners </a:t>
            </a:r>
            <a:br>
              <a:rPr lang="en-US" sz="2800" dirty="0"/>
            </a:br>
            <a:r>
              <a:rPr lang="en-US" sz="28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PerfumesDuring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the expansion, new categories, filtering options and database management functions will be introduced. </a:t>
            </a:r>
            <a:br>
              <a:rPr lang="en-US" sz="2800" dirty="0"/>
            </a:br>
            <a:r>
              <a:rPr lang="en-US" sz="2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1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pPr/>
              <a:t>4/15/2025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D0CB20F-6AE1-1AD7-2AA5-50FACF08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759" y="2520405"/>
            <a:ext cx="5847804" cy="1072123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r>
              <a:rPr lang="en-US" sz="5400" b="1" dirty="0">
                <a:latin typeface="Perpetua Titling MT"/>
                <a:ea typeface="Meiryo UI"/>
                <a:cs typeface="Calibri"/>
              </a:rPr>
              <a:t>REANBEAUTY</a:t>
            </a:r>
            <a:endParaRPr lang="en-US" sz="5400" b="1">
              <a:latin typeface="Perpetua Titling MT"/>
              <a:ea typeface="Calibri"/>
              <a:cs typeface="Calibri"/>
            </a:endParaRP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6736B65B-9159-75EE-D968-9BF18FF2D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716" y="3924661"/>
            <a:ext cx="4396378" cy="45804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r>
              <a:rPr lang="en-US" altLang="ja-JP" b="1" dirty="0">
                <a:latin typeface="Calibri"/>
                <a:ea typeface="Meiryo UI"/>
                <a:cs typeface="Calibri"/>
              </a:rPr>
              <a:t>   </a:t>
            </a:r>
            <a:r>
              <a:rPr lang="en-US" altLang="ja-JP" b="1" u="sng" dirty="0" err="1">
                <a:latin typeface="Calibri"/>
                <a:ea typeface="Meiryo UI"/>
                <a:cs typeface="Calibri"/>
              </a:rPr>
              <a:t>Készítette</a:t>
            </a:r>
            <a:r>
              <a:rPr lang="en-US" altLang="ja-JP" b="1" u="sng" dirty="0">
                <a:latin typeface="Calibri"/>
                <a:ea typeface="Meiryo UI"/>
                <a:cs typeface="Calibri"/>
              </a:rPr>
              <a:t>:</a:t>
            </a:r>
            <a:r>
              <a:rPr lang="en-US" altLang="ja-JP" b="1" dirty="0">
                <a:latin typeface="Calibri"/>
                <a:ea typeface="Meiryo UI"/>
                <a:cs typeface="Calibri"/>
              </a:rPr>
              <a:t> </a:t>
            </a:r>
            <a:r>
              <a:rPr lang="en-US" altLang="ja-JP" b="1" dirty="0" err="1">
                <a:latin typeface="Calibri"/>
                <a:ea typeface="Meiryo UI"/>
                <a:cs typeface="Calibri"/>
              </a:rPr>
              <a:t>Filák</a:t>
            </a:r>
            <a:r>
              <a:rPr lang="en-US" altLang="ja-JP" b="1" dirty="0">
                <a:latin typeface="Calibri"/>
                <a:ea typeface="Meiryo UI"/>
                <a:cs typeface="Calibri"/>
              </a:rPr>
              <a:t> Anita, Petrik Rebeka</a:t>
            </a:r>
            <a:endParaRPr lang="en-US" altLang="ja-JP" b="1" dirty="0">
              <a:latin typeface="Calibri"/>
              <a:cs typeface="Calibri"/>
            </a:endParaRPr>
          </a:p>
        </p:txBody>
      </p:sp>
      <p:pic>
        <p:nvPicPr>
          <p:cNvPr id="2" name="Kép 1" descr="A képen virág, szív, kör,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3E497D3-07FA-8D68-C628-5216C76E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5" y="572860"/>
            <a:ext cx="1628776" cy="15865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667E-06D5-6036-6794-53A6EF8EF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947D-675C-492C-D252-F944CAF85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286" y="4132217"/>
            <a:ext cx="3407229" cy="93399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>
                <a:solidFill>
                  <a:schemeClr val="tx1"/>
                </a:solidFill>
                <a:latin typeface="Cambria"/>
                <a:ea typeface="Cambria"/>
              </a:rPr>
              <a:t>TESZTELÉS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Kép 5" descr="A képen clipart, rajzfilm, Animációs film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869F6DEE-7954-BB9D-2507-D33CEA35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12" r="15988"/>
          <a:stretch/>
        </p:blipFill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44253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433F7-C24E-F3CC-C895-D19A3C6D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66CF-2675-3DFB-AB2F-97373038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hu-HU" dirty="0"/>
              <a:t>Front-end Tesztelés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2863B-603D-BC8D-1FFB-A8BFA87D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4E829-8CCB-AA10-2C13-8F9540DC49E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2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F394B5-7585-23C3-8FE7-6AAA7633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Back-end 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F39CE2-A29D-DD0D-F1E5-D08250F9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472BBA0-FE87-5381-86C9-284A05C0C7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9503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1200" y="3429000"/>
            <a:ext cx="4926419" cy="91440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>
            <a:noAutofit/>
          </a:bodyPr>
          <a:lstStyle/>
          <a:p>
            <a:r>
              <a:rPr lang="hu-HU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Future</a:t>
            </a:r>
            <a:r>
              <a:rPr lang="hu-HU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hu-HU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Planning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  <a:noFill/>
        </p:spPr>
        <p:txBody>
          <a:bodyPr lIns="0" tIns="0" rIns="0" bIns="0">
            <a:noAutofit/>
          </a:bodyPr>
          <a:lstStyle/>
          <a:p>
            <a:r>
              <a:rPr lang="en-US" dirty="0"/>
              <a:t>Navigating the future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96" y="2120436"/>
            <a:ext cx="6171205" cy="3795172"/>
          </a:xfrm>
          <a:noFill/>
        </p:spPr>
        <p:txBody>
          <a:bodyPr lIns="0" tIns="0" rIns="0" bIns="0">
            <a:noAutofit/>
          </a:bodyPr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1. Admin interface</a:t>
            </a:r>
            <a:b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2. Ajax-based like</a:t>
            </a:r>
            <a:r>
              <a:rPr lang="hu-HU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feature</a:t>
            </a:r>
            <a:b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3. Allergen management</a:t>
            </a:r>
            <a:b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4. Expansion of product categories</a:t>
            </a:r>
            <a:endParaRPr lang="en-US" dirty="0">
              <a:latin typeface="Aldhabi" panose="020F0502020204030204" pitchFamily="2" charset="-78"/>
              <a:cs typeface="Aldhabi" panose="020F0502020204030204" pitchFamily="2" charset="-78"/>
            </a:endParaRPr>
          </a:p>
        </p:txBody>
      </p:sp>
      <p:pic>
        <p:nvPicPr>
          <p:cNvPr id="1026" name="Picture 2" descr="KVÍZ: szinte mindenki megbukik ezen a pofonegyszerű teszten, Neked ...">
            <a:extLst>
              <a:ext uri="{FF2B5EF4-FFF2-40B4-BE49-F238E27FC236}">
                <a16:creationId xmlns:a16="http://schemas.microsoft.com/office/drawing/2014/main" id="{ECD531E9-827E-A842-BAAC-075931D4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701" y="2421224"/>
            <a:ext cx="4801004" cy="319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EA74-8AD7-E6F3-6FE5-D3DBAEE5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549624" cy="4023360"/>
          </a:xfrm>
        </p:spPr>
        <p:txBody>
          <a:bodyPr>
            <a:normAutofit/>
          </a:bodyPr>
          <a:lstStyle/>
          <a:p>
            <a:r>
              <a:rPr lang="hu-HU" dirty="0"/>
              <a:t>Köszönjük a figyelmet!</a:t>
            </a:r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7148940-6BF8-C1B2-A9D4-303AA550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113" y="3305524"/>
            <a:ext cx="1627773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8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53" y="581929"/>
            <a:ext cx="5711855" cy="74555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 anchorCtr="0">
            <a:noAutofit/>
          </a:bodyPr>
          <a:lstStyle/>
          <a:p>
            <a:r>
              <a:rPr lang="en-US" sz="4000" b="1" u="sng" dirty="0" err="1">
                <a:latin typeface="Cambria"/>
                <a:ea typeface="Meiryo UI"/>
              </a:rPr>
              <a:t>Előadás</a:t>
            </a:r>
            <a:r>
              <a:rPr lang="en-US" sz="4000" b="1" u="sng" dirty="0">
                <a:latin typeface="Cambria"/>
                <a:ea typeface="Meiryo UI"/>
              </a:rPr>
              <a:t> </a:t>
            </a:r>
            <a:r>
              <a:rPr lang="en-US" sz="4000" b="1" u="sng" dirty="0" err="1">
                <a:latin typeface="Cambria"/>
                <a:ea typeface="Meiryo UI"/>
              </a:rPr>
              <a:t>Felépítése</a:t>
            </a:r>
            <a:r>
              <a:rPr lang="en-US" sz="4400" b="1" u="sng" dirty="0">
                <a:latin typeface="Cambria"/>
                <a:ea typeface="Meiryo UI"/>
              </a:rPr>
              <a:t>:</a:t>
            </a:r>
            <a:endParaRPr lang="en-US" sz="4400" b="1" u="sng">
              <a:latin typeface="Cambria"/>
              <a:ea typeface="Cambri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096" y="1553996"/>
            <a:ext cx="5714758" cy="301945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 anchorCtr="0">
            <a:normAutofit/>
          </a:bodyPr>
          <a:lstStyle/>
          <a:p>
            <a:endParaRPr lang="en-US" sz="2400" dirty="0">
              <a:latin typeface="Calibri"/>
              <a:ea typeface="Meiryo UI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800" dirty="0">
                <a:latin typeface="Cambria"/>
                <a:ea typeface="Meiryo UI"/>
                <a:cs typeface="Calibri"/>
              </a:rPr>
              <a:t>Projekt </a:t>
            </a:r>
            <a:r>
              <a:rPr lang="en-US" sz="2800" err="1">
                <a:latin typeface="Cambria"/>
                <a:ea typeface="Meiryo UI"/>
                <a:cs typeface="Calibri"/>
              </a:rPr>
              <a:t>koncepciója</a:t>
            </a:r>
            <a:endParaRPr lang="en-US" sz="2800">
              <a:latin typeface="Cambria"/>
              <a:ea typeface="Calibri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800" err="1">
                <a:latin typeface="Cambria"/>
                <a:ea typeface="Meiryo UI"/>
                <a:cs typeface="Calibri"/>
              </a:rPr>
              <a:t>Projektben</a:t>
            </a:r>
            <a:r>
              <a:rPr lang="en-US" sz="2800" dirty="0">
                <a:latin typeface="Cambria"/>
                <a:ea typeface="Meiryo UI"/>
                <a:cs typeface="Calibri"/>
              </a:rPr>
              <a:t> </a:t>
            </a:r>
            <a:r>
              <a:rPr lang="en-US" sz="2800" err="1">
                <a:latin typeface="Cambria"/>
                <a:ea typeface="Meiryo UI"/>
                <a:cs typeface="Calibri"/>
              </a:rPr>
              <a:t>lévő</a:t>
            </a:r>
            <a:r>
              <a:rPr lang="en-US" sz="2800" dirty="0">
                <a:latin typeface="Cambria"/>
                <a:ea typeface="Meiryo UI"/>
                <a:cs typeface="Calibri"/>
              </a:rPr>
              <a:t> </a:t>
            </a:r>
            <a:r>
              <a:rPr lang="en-US" sz="2800" err="1">
                <a:latin typeface="Cambria"/>
                <a:ea typeface="Meiryo UI"/>
                <a:cs typeface="Calibri"/>
              </a:rPr>
              <a:t>feladatkörök</a:t>
            </a:r>
            <a:endParaRPr lang="en-US" sz="2800">
              <a:latin typeface="Cambria"/>
              <a:ea typeface="Calibri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800" dirty="0" err="1">
                <a:latin typeface="Cambria"/>
                <a:ea typeface="Meiryo UI"/>
                <a:cs typeface="Calibri"/>
              </a:rPr>
              <a:t>Tesztelés</a:t>
            </a:r>
            <a:endParaRPr lang="en-US" sz="2800">
              <a:latin typeface="Cambria"/>
              <a:ea typeface="Meiryo UI"/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800" dirty="0" err="1">
                <a:latin typeface="Cambria"/>
                <a:ea typeface="Meiryo UI"/>
                <a:cs typeface="Calibri"/>
              </a:rPr>
              <a:t>Jövőbeli</a:t>
            </a:r>
            <a:r>
              <a:rPr lang="en-US" sz="2800" dirty="0">
                <a:latin typeface="Cambria"/>
                <a:ea typeface="Meiryo UI"/>
                <a:cs typeface="Calibri"/>
              </a:rPr>
              <a:t> </a:t>
            </a:r>
            <a:r>
              <a:rPr lang="en-US" sz="2800" dirty="0" err="1">
                <a:latin typeface="Cambria"/>
                <a:ea typeface="Meiryo UI"/>
                <a:cs typeface="Calibri"/>
              </a:rPr>
              <a:t>tervezés</a:t>
            </a:r>
            <a:endParaRPr lang="en-US" sz="2800" dirty="0">
              <a:latin typeface="Cambria"/>
              <a:ea typeface="Cambria"/>
              <a:cs typeface="Calibri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70C680-8776-F905-DFEB-02C324C9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44" y="707329"/>
            <a:ext cx="5351900" cy="60040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fontScale="90000"/>
          </a:bodyPr>
          <a:lstStyle/>
          <a:p>
            <a:pPr lvl="1" algn="ctr">
              <a:spcBef>
                <a:spcPts val="1500"/>
              </a:spcBef>
            </a:pPr>
            <a:r>
              <a:rPr lang="en-US" sz="4600" dirty="0">
                <a:solidFill>
                  <a:schemeClr val="tx1"/>
                </a:solidFill>
              </a:rPr>
              <a:t> </a:t>
            </a:r>
            <a:r>
              <a:rPr lang="en-US" sz="4600" b="1" u="sng" dirty="0">
                <a:solidFill>
                  <a:schemeClr val="tx1"/>
                </a:solidFill>
                <a:latin typeface="Cambria"/>
                <a:ea typeface="Cambria"/>
              </a:rPr>
              <a:t>Projekt </a:t>
            </a:r>
            <a:r>
              <a:rPr lang="en-US" sz="4600" b="1" u="sng" err="1">
                <a:solidFill>
                  <a:schemeClr val="tx1"/>
                </a:solidFill>
                <a:latin typeface="Cambria"/>
                <a:ea typeface="Cambria"/>
              </a:rPr>
              <a:t>koncepciója</a:t>
            </a:r>
            <a:r>
              <a:rPr lang="en-US" sz="4600" b="1" u="sng" dirty="0">
                <a:solidFill>
                  <a:schemeClr val="tx1"/>
                </a:solidFill>
                <a:latin typeface="Cambria"/>
                <a:ea typeface="Cambria"/>
              </a:rPr>
              <a:t>:</a:t>
            </a:r>
            <a:endParaRPr lang="hu-HU" sz="4600" b="1" u="sng" dirty="0">
              <a:solidFill>
                <a:schemeClr val="tx1"/>
              </a:solidFill>
              <a:latin typeface="Cambria"/>
              <a:ea typeface="Cambria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E3F9244-D603-A4F5-DD84-1143C3876BBF}"/>
              </a:ext>
            </a:extLst>
          </p:cNvPr>
          <p:cNvSpPr txBox="1"/>
          <p:nvPr/>
        </p:nvSpPr>
        <p:spPr>
          <a:xfrm>
            <a:off x="670909" y="1536819"/>
            <a:ext cx="3503851" cy="16619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800" dirty="0"/>
              <a:t>Projekt célja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/>
              <a:t>Célcsoport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/>
              <a:t>Funkciói</a:t>
            </a:r>
          </a:p>
          <a:p>
            <a:pPr marL="285750" indent="-285750">
              <a:buFont typeface="Arial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56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6FFCE-E14D-9445-6D87-9974B854E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4849-E6B9-410C-67AC-68ED88AF8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058" y="3430694"/>
            <a:ext cx="3413276" cy="75861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>
            <a:noAutofit/>
          </a:bodyPr>
          <a:lstStyle/>
          <a:p>
            <a:r>
              <a:rPr lang="en-US" dirty="0">
                <a:latin typeface="Cambria"/>
                <a:ea typeface="Meiryo UI"/>
              </a:rPr>
              <a:t>  TERVEZÉS </a:t>
            </a:r>
            <a:endParaRPr lang="en-US" dirty="0">
              <a:latin typeface="Cambria"/>
            </a:endParaRPr>
          </a:p>
        </p:txBody>
      </p:sp>
      <p:pic>
        <p:nvPicPr>
          <p:cNvPr id="4" name="Kép 3" descr="A képen szöveg, computer, számítógép, irodaszerek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4B5B136-FEF7-6C56-DD06-6C11DFE70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99" y="778813"/>
            <a:ext cx="4006184" cy="5288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605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1BC1-2932-3099-F1BF-EB0B38A0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dirty="0" err="1">
                <a:ea typeface="Meiryo UI"/>
              </a:rPr>
              <a:t>Feladatmegosztás</a:t>
            </a:r>
            <a:r>
              <a:rPr lang="en-US" dirty="0">
                <a:ea typeface="Meiryo UI"/>
              </a:rPr>
              <a:t> a Projekt </a:t>
            </a:r>
            <a:r>
              <a:rPr lang="en-US" dirty="0" err="1">
                <a:ea typeface="Meiryo UI"/>
              </a:rPr>
              <a:t>során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E2E6-A609-CB1B-EEE1-70BD0848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153958"/>
            <a:ext cx="5486400" cy="3749040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marL="511810" indent="-511810">
              <a:buFont typeface="Arial"/>
              <a:buChar char="•"/>
            </a:pPr>
            <a:r>
              <a:rPr lang="en-US" sz="1900" err="1">
                <a:ea typeface="+mn-lt"/>
                <a:cs typeface="+mn-lt"/>
              </a:rPr>
              <a:t>Kétfős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csapat</a:t>
            </a:r>
            <a:r>
              <a:rPr lang="en-US" sz="1900" dirty="0">
                <a:ea typeface="+mn-lt"/>
                <a:cs typeface="+mn-lt"/>
              </a:rPr>
              <a:t>: frontend </a:t>
            </a:r>
            <a:r>
              <a:rPr lang="en-US" sz="1900" err="1">
                <a:ea typeface="+mn-lt"/>
                <a:cs typeface="+mn-lt"/>
              </a:rPr>
              <a:t>és</a:t>
            </a:r>
            <a:r>
              <a:rPr lang="en-US" sz="1900" dirty="0">
                <a:ea typeface="+mn-lt"/>
                <a:cs typeface="+mn-lt"/>
              </a:rPr>
              <a:t> backend </a:t>
            </a:r>
            <a:r>
              <a:rPr lang="en-US" sz="1900" err="1">
                <a:ea typeface="+mn-lt"/>
                <a:cs typeface="+mn-lt"/>
              </a:rPr>
              <a:t>szerepkör</a:t>
            </a:r>
            <a:endParaRPr lang="en-US" sz="1900"/>
          </a:p>
          <a:p>
            <a:pPr marL="511810" indent="-511810">
              <a:buFont typeface="Arial"/>
              <a:buChar char="•"/>
            </a:pPr>
            <a:r>
              <a:rPr lang="en-US" sz="1900" err="1">
                <a:ea typeface="+mn-lt"/>
                <a:cs typeface="+mn-lt"/>
              </a:rPr>
              <a:t>Közös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tervezés</a:t>
            </a:r>
            <a:r>
              <a:rPr lang="en-US" sz="1900" dirty="0">
                <a:ea typeface="+mn-lt"/>
                <a:cs typeface="+mn-lt"/>
              </a:rPr>
              <a:t>: </a:t>
            </a:r>
            <a:r>
              <a:rPr lang="en-US" sz="1900" err="1">
                <a:ea typeface="+mn-lt"/>
                <a:cs typeface="+mn-lt"/>
              </a:rPr>
              <a:t>téma</a:t>
            </a:r>
            <a:r>
              <a:rPr lang="en-US" sz="1900" dirty="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drótváz</a:t>
            </a:r>
            <a:endParaRPr lang="en-US" sz="1900"/>
          </a:p>
          <a:p>
            <a:pPr marL="511810" indent="-511810">
              <a:buFont typeface="Arial"/>
              <a:buChar char="•"/>
            </a:pPr>
            <a:r>
              <a:rPr lang="en-US" sz="1900" err="1">
                <a:ea typeface="+mn-lt"/>
                <a:cs typeface="+mn-lt"/>
              </a:rPr>
              <a:t>Használt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technológiák</a:t>
            </a:r>
            <a:r>
              <a:rPr lang="en-US" sz="1900" dirty="0">
                <a:ea typeface="+mn-lt"/>
                <a:cs typeface="+mn-lt"/>
              </a:rPr>
              <a:t>:</a:t>
            </a:r>
            <a:endParaRPr lang="en-US" sz="1900" dirty="0"/>
          </a:p>
          <a:p>
            <a:pPr marL="511810" indent="-511810">
              <a:buFont typeface="Arial"/>
              <a:buChar char="•"/>
            </a:pPr>
            <a:r>
              <a:rPr lang="en-US" sz="1900" dirty="0">
                <a:ea typeface="+mn-lt"/>
                <a:cs typeface="+mn-lt"/>
              </a:rPr>
              <a:t>Laravel 10</a:t>
            </a:r>
            <a:endParaRPr lang="en-US" sz="1900"/>
          </a:p>
          <a:p>
            <a:pPr marL="511810" indent="-511810">
              <a:buFont typeface="Arial"/>
              <a:buChar char="•"/>
            </a:pPr>
            <a:r>
              <a:rPr lang="en-US" sz="1900" dirty="0">
                <a:ea typeface="+mn-lt"/>
                <a:cs typeface="+mn-lt"/>
              </a:rPr>
              <a:t>Bootstrap 5.3.3</a:t>
            </a:r>
            <a:endParaRPr lang="en-US" sz="1900"/>
          </a:p>
          <a:p>
            <a:pPr marL="511810" indent="-511810">
              <a:buFont typeface="Arial"/>
              <a:buChar char="•"/>
            </a:pPr>
            <a:r>
              <a:rPr lang="en-US" sz="1900" dirty="0">
                <a:ea typeface="+mn-lt"/>
                <a:cs typeface="+mn-lt"/>
              </a:rPr>
              <a:t>Petrik Rebeka – Frontend:</a:t>
            </a:r>
            <a:endParaRPr lang="en-US" sz="1900"/>
          </a:p>
          <a:p>
            <a:pPr marL="511810" indent="-511810">
              <a:buFont typeface="Arial"/>
              <a:buChar char="•"/>
            </a:pPr>
            <a:r>
              <a:rPr lang="en-US" sz="1900" dirty="0">
                <a:ea typeface="+mn-lt"/>
                <a:cs typeface="+mn-lt"/>
              </a:rPr>
              <a:t>UI </a:t>
            </a:r>
            <a:r>
              <a:rPr lang="en-US" sz="1900" err="1">
                <a:ea typeface="+mn-lt"/>
                <a:cs typeface="+mn-lt"/>
              </a:rPr>
              <a:t>kialakítás</a:t>
            </a:r>
            <a:r>
              <a:rPr lang="en-US" sz="1900" dirty="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reszponzív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dizájn</a:t>
            </a:r>
            <a:endParaRPr lang="en-US" sz="1900"/>
          </a:p>
          <a:p>
            <a:pPr marL="511810" indent="-511810">
              <a:buFont typeface="Arial"/>
              <a:buChar char="•"/>
            </a:pPr>
            <a:r>
              <a:rPr lang="en-US" sz="1900" err="1">
                <a:ea typeface="+mn-lt"/>
                <a:cs typeface="+mn-lt"/>
              </a:rPr>
              <a:t>Filák</a:t>
            </a:r>
            <a:r>
              <a:rPr lang="en-US" sz="1900" dirty="0">
                <a:ea typeface="+mn-lt"/>
                <a:cs typeface="+mn-lt"/>
              </a:rPr>
              <a:t> Anita – Backend:</a:t>
            </a:r>
            <a:endParaRPr lang="en-US" sz="1900"/>
          </a:p>
          <a:p>
            <a:pPr marL="511810" indent="-511810">
              <a:buFont typeface="Arial"/>
              <a:buChar char="•"/>
            </a:pPr>
            <a:r>
              <a:rPr lang="en-US" sz="1900" err="1">
                <a:ea typeface="+mn-lt"/>
                <a:cs typeface="+mn-lt"/>
              </a:rPr>
              <a:t>Szerveroldali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logika</a:t>
            </a:r>
            <a:r>
              <a:rPr lang="en-US" sz="1900" dirty="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adatkezelés</a:t>
            </a:r>
            <a:endParaRPr lang="en-US" sz="1900" err="1"/>
          </a:p>
          <a:p>
            <a:pPr marL="511810" indent="-511810">
              <a:buFont typeface="Arial"/>
              <a:buChar char="•"/>
            </a:pPr>
            <a:endParaRPr lang="en-US" dirty="0"/>
          </a:p>
          <a:p>
            <a:pPr marL="511810" indent="-511810">
              <a:buFont typeface="Arial"/>
              <a:buChar char="•"/>
            </a:pPr>
            <a:endParaRPr lang="en-US" dirty="0"/>
          </a:p>
          <a:p>
            <a:pPr marL="511810" indent="-511810">
              <a:buFont typeface="Arial"/>
              <a:buChar char="•"/>
            </a:pPr>
            <a:endParaRPr lang="en-US" dirty="0"/>
          </a:p>
        </p:txBody>
      </p:sp>
      <p:pic>
        <p:nvPicPr>
          <p:cNvPr id="7" name="Content Placeholder 6" descr="Les Deux Visages Du Dveloppeur Web Frontend Et Backend">
            <a:extLst>
              <a:ext uri="{FF2B5EF4-FFF2-40B4-BE49-F238E27FC236}">
                <a16:creationId xmlns:a16="http://schemas.microsoft.com/office/drawing/2014/main" id="{E57039D0-379F-1A2F-B2A0-7381FFC0163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84379" y="4215179"/>
            <a:ext cx="3597274" cy="19592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357A8E-DE3B-A2A3-22DA-382E1777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970" y="2037729"/>
            <a:ext cx="1929711" cy="1722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06A40-CC23-AC77-47A5-5C4426291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6886" y="2472772"/>
            <a:ext cx="1941444" cy="15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1697" y="4036026"/>
            <a:ext cx="3666068" cy="90375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>
            <a:noAutofit/>
          </a:bodyPr>
          <a:lstStyle/>
          <a:p>
            <a:r>
              <a:rPr lang="en-US" dirty="0">
                <a:latin typeface="Cambria"/>
                <a:ea typeface="Meiryo UI"/>
              </a:rPr>
              <a:t> FRONT-END </a:t>
            </a:r>
            <a:endParaRPr lang="en-US" dirty="0">
              <a:latin typeface="Cambria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42EE59A-CE06-7711-00E7-0AD76DC1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61" y="2245088"/>
            <a:ext cx="5586139" cy="29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744A9-0F17-EA97-4B72-E8233BCCB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77E4-0E18-B699-D6C5-E112FA45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dirty="0">
                <a:ea typeface="Meiryo UI"/>
              </a:rPr>
              <a:t>Front</a:t>
            </a:r>
            <a:r>
              <a:rPr lang="hu-HU" dirty="0">
                <a:ea typeface="Meiryo UI"/>
              </a:rPr>
              <a:t>-</a:t>
            </a:r>
            <a:r>
              <a:rPr lang="en-US" dirty="0">
                <a:ea typeface="Meiryo UI"/>
              </a:rPr>
              <a:t>END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D4776-7067-4F2B-6856-C693A0D29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511810" indent="-511810"/>
            <a:endParaRPr lang="en-US" dirty="0"/>
          </a:p>
        </p:txBody>
      </p:sp>
      <p:pic>
        <p:nvPicPr>
          <p:cNvPr id="5" name="Picture 4" descr="Basics of Laravel by making a CRUD for beginners Part 1📖 | by Michael M ...">
            <a:extLst>
              <a:ext uri="{FF2B5EF4-FFF2-40B4-BE49-F238E27FC236}">
                <a16:creationId xmlns:a16="http://schemas.microsoft.com/office/drawing/2014/main" id="{4A25714C-8259-FCB8-1EF3-D8A0C445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155" y="4802777"/>
            <a:ext cx="2553988" cy="1297588"/>
          </a:xfrm>
          <a:prstGeom prst="rect">
            <a:avLst/>
          </a:prstGeom>
        </p:spPr>
      </p:pic>
      <p:pic>
        <p:nvPicPr>
          <p:cNvPr id="6" name="Picture 5" descr="Bootstrap: マージンを設定する方法 - Water Margin">
            <a:extLst>
              <a:ext uri="{FF2B5EF4-FFF2-40B4-BE49-F238E27FC236}">
                <a16:creationId xmlns:a16="http://schemas.microsoft.com/office/drawing/2014/main" id="{0ECD4072-D2D1-8B1F-F22C-C13CF0BE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703" y="1032048"/>
            <a:ext cx="1664342" cy="1619461"/>
          </a:xfrm>
          <a:prstGeom prst="rect">
            <a:avLst/>
          </a:prstGeom>
        </p:spPr>
      </p:pic>
      <p:pic>
        <p:nvPicPr>
          <p:cNvPr id="9" name="Picture 8" descr="Visual Studio Code Logo PNG Transparent – Brands Logos">
            <a:extLst>
              <a:ext uri="{FF2B5EF4-FFF2-40B4-BE49-F238E27FC236}">
                <a16:creationId xmlns:a16="http://schemas.microsoft.com/office/drawing/2014/main" id="{9E570C48-C667-A95F-8D69-276EAFB06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479" y="3069563"/>
            <a:ext cx="1351832" cy="1293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24396-FDFF-2B07-3EDB-6C75098C04E3}"/>
              </a:ext>
            </a:extLst>
          </p:cNvPr>
          <p:cNvSpPr txBox="1"/>
          <p:nvPr/>
        </p:nvSpPr>
        <p:spPr>
          <a:xfrm>
            <a:off x="727495" y="1834552"/>
            <a:ext cx="567618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800" dirty="0"/>
              <a:t>Reszponzív</a:t>
            </a:r>
          </a:p>
          <a:p>
            <a:pPr marL="228600" indent="-228600">
              <a:buFont typeface=""/>
              <a:buChar char="•"/>
            </a:pPr>
            <a:r>
              <a:rPr lang="en-US" sz="2800" dirty="0"/>
              <a:t>Design</a:t>
            </a:r>
          </a:p>
          <a:p>
            <a:pPr marL="228600" indent="-228600">
              <a:buFont typeface=""/>
              <a:buChar char="•"/>
            </a:pPr>
            <a:r>
              <a:rPr lang="en-US" sz="2800" dirty="0" err="1"/>
              <a:t>Animációk</a:t>
            </a:r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32C29-E386-6919-4BED-7B82A912D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698" y="1983942"/>
            <a:ext cx="2574047" cy="21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1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890D4-2033-5303-F17D-DCBA590B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8B2F-91D9-46A5-7379-F0E24D117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7672" y="4764955"/>
            <a:ext cx="3188154" cy="75861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>
            <a:noAutofit/>
          </a:bodyPr>
          <a:lstStyle/>
          <a:p>
            <a:r>
              <a:rPr lang="en-US" dirty="0">
                <a:latin typeface="Cambria"/>
                <a:ea typeface="Meiryo UI"/>
              </a:rPr>
              <a:t> BACK-END</a:t>
            </a:r>
            <a:endParaRPr lang="en-US" dirty="0">
              <a:latin typeface="Cambria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423525C-07F5-9887-5A7D-4C80657E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1865063"/>
            <a:ext cx="5901828" cy="39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1AB3B5-947D-2C60-0AB5-0A2AB9F6B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3021" y="3927270"/>
            <a:ext cx="3424294" cy="77035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err="1">
                <a:latin typeface="Cambria"/>
                <a:ea typeface="Meiryo UI"/>
              </a:rPr>
              <a:t>Adatbázis</a:t>
            </a:r>
            <a:endParaRPr lang="en-US" sz="4800" err="1">
              <a:latin typeface="Cambria"/>
            </a:endParaRPr>
          </a:p>
        </p:txBody>
      </p:sp>
      <p:pic>
        <p:nvPicPr>
          <p:cNvPr id="18" name="Kép helye 17" descr="Történetpin képe">
            <a:extLst>
              <a:ext uri="{FF2B5EF4-FFF2-40B4-BE49-F238E27FC236}">
                <a16:creationId xmlns:a16="http://schemas.microsoft.com/office/drawing/2014/main" id="{8D85C30C-FD59-7E17-4C9A-869274EA12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003" r="15003"/>
          <a:stretch/>
        </p:blipFill>
        <p:spPr/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2C40F917-11F0-F0C1-99C7-93A902CDED9B}"/>
              </a:ext>
            </a:extLst>
          </p:cNvPr>
          <p:cNvSpPr txBox="1">
            <a:spLocks/>
          </p:cNvSpPr>
          <p:nvPr/>
        </p:nvSpPr>
        <p:spPr>
          <a:xfrm>
            <a:off x="4777162" y="4943514"/>
            <a:ext cx="2333368" cy="77270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Cambria"/>
                <a:ea typeface="Cambria"/>
              </a:rPr>
              <a:t>  Backend</a:t>
            </a:r>
          </a:p>
        </p:txBody>
      </p:sp>
      <p:pic>
        <p:nvPicPr>
          <p:cNvPr id="21" name="Kép 20" descr="A képen Grafika, clipart, embléma, szimbólu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8C50B0E-8991-0920-0C2A-B882B71A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196912" y="307745"/>
            <a:ext cx="2197443" cy="21750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6384624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76810_win32_EF_v3" id="{23AE6A88-72AF-46C7-89B7-449EB9FADA56}" vid="{778CED17-04A8-4798-A8A2-38679DD162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176E13-D552-4230-8F12-ECC520456A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570</Words>
  <Application>Microsoft Office PowerPoint</Application>
  <PresentationFormat>Szélesvásznú</PresentationFormat>
  <Paragraphs>65</Paragraphs>
  <Slides>15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6" baseType="lpstr">
      <vt:lpstr>Meiryo UI</vt:lpstr>
      <vt:lpstr>Aldhabi</vt:lpstr>
      <vt:lpstr>Aptos</vt:lpstr>
      <vt:lpstr>Arial</vt:lpstr>
      <vt:lpstr>Calibri</vt:lpstr>
      <vt:lpstr>Cambria</vt:lpstr>
      <vt:lpstr>Perpetua Titling MT</vt:lpstr>
      <vt:lpstr>Roboto</vt:lpstr>
      <vt:lpstr>Times New Roman</vt:lpstr>
      <vt:lpstr>Wingdings</vt:lpstr>
      <vt:lpstr>Creative Gradient </vt:lpstr>
      <vt:lpstr>REANBEAUTY</vt:lpstr>
      <vt:lpstr>Előadás Felépítése:</vt:lpstr>
      <vt:lpstr> Projekt koncepciója:</vt:lpstr>
      <vt:lpstr>  TERVEZÉS </vt:lpstr>
      <vt:lpstr>Feladatmegosztás a Projekt során</vt:lpstr>
      <vt:lpstr> FRONT-END </vt:lpstr>
      <vt:lpstr>Front-END</vt:lpstr>
      <vt:lpstr> BACK-END</vt:lpstr>
      <vt:lpstr>Adatbázis</vt:lpstr>
      <vt:lpstr> TESZTELÉS </vt:lpstr>
      <vt:lpstr>Front-end Tesztelés</vt:lpstr>
      <vt:lpstr>Back-end Tesztelés</vt:lpstr>
      <vt:lpstr>Future Planning</vt:lpstr>
      <vt:lpstr>1. Admin interface 2. Ajax-based like feature 3. Allergen management 4. Expansion of product categories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Petrik Rebeka 904</cp:lastModifiedBy>
  <cp:revision>597</cp:revision>
  <dcterms:created xsi:type="dcterms:W3CDTF">2025-03-28T13:05:39Z</dcterms:created>
  <dcterms:modified xsi:type="dcterms:W3CDTF">2025-04-15T10:21:16Z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